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2" r:id="rId17"/>
    <p:sldId id="273" r:id="rId18"/>
    <p:sldId id="271" r:id="rId19"/>
    <p:sldId id="274" r:id="rId20"/>
    <p:sldId id="275" r:id="rId21"/>
    <p:sldId id="288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20F"/>
    <a:srgbClr val="006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3E67-6E93-421E-8D6A-623B4047F125}" type="datetimeFigureOut">
              <a:rPr lang="en-US" smtClean="0"/>
              <a:t>29/10/2017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8D6B-B36F-4ED1-AC94-DB315B3F1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2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3E67-6E93-421E-8D6A-623B4047F125}" type="datetimeFigureOut">
              <a:rPr lang="en-US" smtClean="0"/>
              <a:t>29/10/2017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8D6B-B36F-4ED1-AC94-DB315B3F1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8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3E67-6E93-421E-8D6A-623B4047F125}" type="datetimeFigureOut">
              <a:rPr lang="en-US" smtClean="0"/>
              <a:t>29/10/2017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8D6B-B36F-4ED1-AC94-DB315B3F1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68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3E67-6E93-421E-8D6A-623B4047F125}" type="datetimeFigureOut">
              <a:rPr lang="en-US" smtClean="0"/>
              <a:t>29/10/2017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8D6B-B36F-4ED1-AC94-DB315B3F1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91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3E67-6E93-421E-8D6A-623B4047F125}" type="datetimeFigureOut">
              <a:rPr lang="en-US" smtClean="0"/>
              <a:t>29/10/2017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8D6B-B36F-4ED1-AC94-DB315B3F1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0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3E67-6E93-421E-8D6A-623B4047F125}" type="datetimeFigureOut">
              <a:rPr lang="en-US" smtClean="0"/>
              <a:t>29/10/2017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8D6B-B36F-4ED1-AC94-DB315B3F1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62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3E67-6E93-421E-8D6A-623B4047F125}" type="datetimeFigureOut">
              <a:rPr lang="en-US" smtClean="0"/>
              <a:t>29/10/2017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8D6B-B36F-4ED1-AC94-DB315B3F1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9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3E67-6E93-421E-8D6A-623B4047F125}" type="datetimeFigureOut">
              <a:rPr lang="en-US" smtClean="0"/>
              <a:t>29/10/2017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8D6B-B36F-4ED1-AC94-DB315B3F1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90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3E67-6E93-421E-8D6A-623B4047F125}" type="datetimeFigureOut">
              <a:rPr lang="en-US" smtClean="0"/>
              <a:t>29/10/2017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8D6B-B36F-4ED1-AC94-DB315B3F1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22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3E67-6E93-421E-8D6A-623B4047F125}" type="datetimeFigureOut">
              <a:rPr lang="en-US" smtClean="0"/>
              <a:t>29/10/2017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8D6B-B36F-4ED1-AC94-DB315B3F1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83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3E67-6E93-421E-8D6A-623B4047F125}" type="datetimeFigureOut">
              <a:rPr lang="en-US" smtClean="0"/>
              <a:t>29/10/2017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8D6B-B36F-4ED1-AC94-DB315B3F1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8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E3E67-6E93-421E-8D6A-623B4047F125}" type="datetimeFigureOut">
              <a:rPr lang="en-US" smtClean="0"/>
              <a:t>29/10/2017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28D6B-B36F-4ED1-AC94-DB315B3F1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2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://www.scaleseparator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elsrmktg@tiaano.com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caleseparator.com/" TargetMode="External"/><Relationship Id="rId5" Type="http://schemas.openxmlformats.org/officeDocument/2006/relationships/hyperlink" Target="mailto:elsrmktg@tiaano.com" TargetMode="Externa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caleseparator.com/" TargetMode="External"/><Relationship Id="rId5" Type="http://schemas.openxmlformats.org/officeDocument/2006/relationships/hyperlink" Target="mailto:elsrmktg@tiaano.com" TargetMode="Externa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://www.scaleseparator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elsrmktg@tiaano.com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hyperlink" Target="http://www.scaleseparator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elsrmktg@tiaano.com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caleseparator.com/" TargetMode="External"/><Relationship Id="rId5" Type="http://schemas.openxmlformats.org/officeDocument/2006/relationships/hyperlink" Target="mailto:elsrmktg@tiaano.com" TargetMode="Externa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caleseparator.com/" TargetMode="External"/><Relationship Id="rId5" Type="http://schemas.openxmlformats.org/officeDocument/2006/relationships/hyperlink" Target="mailto:elsrmktg@tiaano.com" TargetMode="Externa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caleseparator.com/" TargetMode="External"/><Relationship Id="rId5" Type="http://schemas.openxmlformats.org/officeDocument/2006/relationships/hyperlink" Target="mailto:elsrmktg@tiaano.com" TargetMode="Externa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caleseparator.com/" TargetMode="External"/><Relationship Id="rId5" Type="http://schemas.openxmlformats.org/officeDocument/2006/relationships/hyperlink" Target="mailto:elsrmktg@tiaano.com" TargetMode="Externa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hyperlink" Target="http://www.scaleseparator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elsrmktg@tiaano.com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caleseparator.com/" TargetMode="External"/><Relationship Id="rId5" Type="http://schemas.openxmlformats.org/officeDocument/2006/relationships/hyperlink" Target="mailto:elsrmktg@tiaano.com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caleseparator.com/" TargetMode="External"/><Relationship Id="rId5" Type="http://schemas.openxmlformats.org/officeDocument/2006/relationships/hyperlink" Target="mailto:elsrmktg@tiaano.com" TargetMode="Externa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hyperlink" Target="http://www.scaleseparator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elsrmktg@tiaano.com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hyperlink" Target="http://www.scaleseparator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elsrmktg@tiaano.com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hyperlink" Target="http://www.scaleseparator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elsrmktg@tiaano.com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hyperlink" Target="http://www.scaleseparator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elsrmktg@tiaano.com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caleseparator.com/" TargetMode="External"/><Relationship Id="rId5" Type="http://schemas.openxmlformats.org/officeDocument/2006/relationships/hyperlink" Target="mailto:elsrmktg@tiaano.com" TargetMode="Externa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caleseparator.com/" TargetMode="External"/><Relationship Id="rId5" Type="http://schemas.openxmlformats.org/officeDocument/2006/relationships/hyperlink" Target="mailto:elsrmktg@tiaano.com" TargetMode="Externa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caleseparator.com/" TargetMode="External"/><Relationship Id="rId5" Type="http://schemas.openxmlformats.org/officeDocument/2006/relationships/hyperlink" Target="mailto:elsrmktg@tiaano.com" TargetMode="Externa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caleseparator.com/" TargetMode="External"/><Relationship Id="rId5" Type="http://schemas.openxmlformats.org/officeDocument/2006/relationships/hyperlink" Target="mailto:elsrmktg@tiaano.com" TargetMode="Externa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hyperlink" Target="http://www.scaleseparator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elsrmktg@tiaano.com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caleseparator.com/" TargetMode="External"/><Relationship Id="rId5" Type="http://schemas.openxmlformats.org/officeDocument/2006/relationships/hyperlink" Target="mailto:elsrmktg@tiaano.com" TargetMode="Externa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hyperlink" Target="http://www.scaleseparator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elsrmktg@tiaano.com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caleseparator.com/" TargetMode="External"/><Relationship Id="rId5" Type="http://schemas.openxmlformats.org/officeDocument/2006/relationships/hyperlink" Target="mailto:tianode@gmail.com" TargetMode="External"/><Relationship Id="rId4" Type="http://schemas.openxmlformats.org/officeDocument/2006/relationships/hyperlink" Target="mailto:marketing@tiaano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caleseparator.com/" TargetMode="External"/><Relationship Id="rId5" Type="http://schemas.openxmlformats.org/officeDocument/2006/relationships/hyperlink" Target="mailto:elsrmktg@tiaano.com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caleseparator.com/" TargetMode="External"/><Relationship Id="rId5" Type="http://schemas.openxmlformats.org/officeDocument/2006/relationships/hyperlink" Target="mailto:elsrmktg@tiaano.com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caleseparator.com/" TargetMode="External"/><Relationship Id="rId5" Type="http://schemas.openxmlformats.org/officeDocument/2006/relationships/hyperlink" Target="mailto:elsrmktg@tiaano.com" TargetMode="Externa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caleseparator.com/" TargetMode="External"/><Relationship Id="rId5" Type="http://schemas.openxmlformats.org/officeDocument/2006/relationships/hyperlink" Target="mailto:elsrmktg@tiaano.com" TargetMode="Externa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caleseparator.com/" TargetMode="External"/><Relationship Id="rId5" Type="http://schemas.openxmlformats.org/officeDocument/2006/relationships/hyperlink" Target="mailto:elsrmktg@tiaano.com" TargetMode="Externa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caleseparator.com/" TargetMode="External"/><Relationship Id="rId5" Type="http://schemas.openxmlformats.org/officeDocument/2006/relationships/hyperlink" Target="mailto:elsrmktg@tiaano.com" TargetMode="Externa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" y="0"/>
            <a:ext cx="12144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744406" y="420976"/>
            <a:ext cx="79725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Our Solution; ElSr-RO Chemical &amp; Media free System:</a:t>
            </a:r>
          </a:p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PFD of Tiaano ElSr-RO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41" y="0"/>
            <a:ext cx="1475059" cy="4964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73" y="1251973"/>
            <a:ext cx="9574352" cy="529321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-12700"/>
            <a:ext cx="2498975" cy="68944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-699541" y="2668168"/>
            <a:ext cx="38980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Chemical 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&amp;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 Media Free </a:t>
            </a:r>
          </a:p>
          <a:p>
            <a:pPr algn="ctr"/>
            <a:r>
              <a:rPr lang="en-US" sz="2400" b="1" dirty="0" smtClean="0">
                <a:solidFill>
                  <a:srgbClr val="00220F"/>
                </a:solidFill>
              </a:rPr>
              <a:t>Pretreatment for RO Systems</a:t>
            </a:r>
            <a:endParaRPr lang="en-US" sz="2400" b="1" dirty="0">
              <a:solidFill>
                <a:srgbClr val="00220F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324" y="4439443"/>
            <a:ext cx="3760631" cy="26530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98975" cy="1462069"/>
          </a:xfrm>
          <a:prstGeom prst="rect">
            <a:avLst/>
          </a:prstGeom>
        </p:spPr>
      </p:pic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58854" y="5813259"/>
            <a:ext cx="2500144" cy="113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.</a:t>
            </a: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Phone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+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91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44 2278 1148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Email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u="sng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/>
                <a:hlinkClick r:id="rId6"/>
              </a:rPr>
              <a:t>elsrmktg</a:t>
            </a:r>
            <a:r>
              <a:rPr lang="en-US" sz="1200" u="sng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/>
                <a:hlinkClick r:id="rId6"/>
              </a:rPr>
              <a:t>@tiaano.com</a:t>
            </a:r>
            <a:endParaRPr lang="en-US" sz="1200" u="sng" dirty="0" smtClean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8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Web</a:t>
            </a:r>
            <a:r>
              <a:rPr lang="en-US" sz="108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  <a:hlinkClick r:id="rId7"/>
              </a:rPr>
              <a:t>www.scaleseparator.com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</a:t>
            </a:r>
            <a:endParaRPr lang="en-US" sz="1080" dirty="0">
              <a:effectLst/>
              <a:latin typeface="Century Gothic" panose="020B0502020202020204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83151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628810" y="472004"/>
            <a:ext cx="80881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Our Solution; ElSr-RO Chemical &amp; Media free System: </a:t>
            </a:r>
            <a:r>
              <a:rPr lang="en-US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Electrolytic </a:t>
            </a:r>
            <a:r>
              <a:rPr lang="en-US" sz="2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Scale Remover - Tiaano  ElSr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37777" y="1416698"/>
            <a:ext cx="87567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Electrically powered separation of scale in Reactor</a:t>
            </a: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Partial electrolysis to change dynamic equilibrium conditions. </a:t>
            </a: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Allowing longer retention time in RO without scale formation.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41" y="0"/>
            <a:ext cx="1475059" cy="4964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0" y="-12700"/>
            <a:ext cx="2498975" cy="68944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-699541" y="2668168"/>
            <a:ext cx="38980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Chemical 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&amp;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 Media Free </a:t>
            </a:r>
          </a:p>
          <a:p>
            <a:pPr algn="ctr"/>
            <a:r>
              <a:rPr lang="en-US" sz="2400" b="1" dirty="0" smtClean="0">
                <a:solidFill>
                  <a:srgbClr val="00220F"/>
                </a:solidFill>
              </a:rPr>
              <a:t>Pretreatment for RO Systems</a:t>
            </a:r>
            <a:endParaRPr lang="en-US" sz="2400" b="1" dirty="0">
              <a:solidFill>
                <a:srgbClr val="00220F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324" y="4439443"/>
            <a:ext cx="3760631" cy="26530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98975" cy="1462069"/>
          </a:xfrm>
          <a:prstGeom prst="rect">
            <a:avLst/>
          </a:prstGeom>
        </p:spPr>
      </p:pic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58854" y="5813259"/>
            <a:ext cx="2500144" cy="113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.</a:t>
            </a: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Phone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+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91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44 2278 1148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Email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u="sng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/>
                <a:hlinkClick r:id="rId5"/>
              </a:rPr>
              <a:t>elsrmktg</a:t>
            </a:r>
            <a:r>
              <a:rPr lang="en-US" sz="1200" u="sng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/>
                <a:hlinkClick r:id="rId5"/>
              </a:rPr>
              <a:t>@tiaano.com</a:t>
            </a:r>
            <a:endParaRPr lang="en-US" sz="1200" u="sng" dirty="0" smtClean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8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Web</a:t>
            </a:r>
            <a:r>
              <a:rPr lang="en-US" sz="108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  <a:hlinkClick r:id="rId6"/>
              </a:rPr>
              <a:t>www.scaleseparator.com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</a:t>
            </a:r>
            <a:endParaRPr lang="en-US" sz="1080" dirty="0">
              <a:effectLst/>
              <a:latin typeface="Century Gothic" panose="020B0502020202020204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53537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824847" y="496414"/>
            <a:ext cx="83093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Our Solution; ElSr-RO Chemical &amp; Media free System: </a:t>
            </a:r>
            <a:r>
              <a:rPr lang="en-US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Process </a:t>
            </a:r>
            <a:r>
              <a:rPr lang="en-US" sz="2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- Tiaano ElSr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43131" y="1289698"/>
            <a:ext cx="89517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Electrical field splits water into OH- and H+ </a:t>
            </a: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Low pH in the vicinity of the Anode  </a:t>
            </a: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High pH in the vicinity of the Cathode  </a:t>
            </a: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High  pH is the key factor for precipitation </a:t>
            </a: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High pH will cause scale to deposit in cathode</a:t>
            </a: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Fluffy scale is formed &amp; removed from bottom of reactor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41" y="0"/>
            <a:ext cx="1475059" cy="4964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0" y="-12700"/>
            <a:ext cx="2498975" cy="68944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-699541" y="2668168"/>
            <a:ext cx="38980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Chemical 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&amp;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 Media Free </a:t>
            </a:r>
          </a:p>
          <a:p>
            <a:pPr algn="ctr"/>
            <a:r>
              <a:rPr lang="en-US" sz="2400" b="1" dirty="0" smtClean="0">
                <a:solidFill>
                  <a:srgbClr val="00220F"/>
                </a:solidFill>
              </a:rPr>
              <a:t>Pretreatment for RO Systems</a:t>
            </a:r>
            <a:endParaRPr lang="en-US" sz="2400" b="1" dirty="0">
              <a:solidFill>
                <a:srgbClr val="00220F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324" y="4439443"/>
            <a:ext cx="3760631" cy="26530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98975" cy="1462069"/>
          </a:xfrm>
          <a:prstGeom prst="rect">
            <a:avLst/>
          </a:prstGeom>
        </p:spPr>
      </p:pic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58854" y="5813259"/>
            <a:ext cx="2500144" cy="113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.</a:t>
            </a: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Phone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+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91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44 2278 1148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Email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u="sng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/>
                <a:hlinkClick r:id="rId5"/>
              </a:rPr>
              <a:t>elsrmktg</a:t>
            </a:r>
            <a:r>
              <a:rPr lang="en-US" sz="1200" u="sng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/>
                <a:hlinkClick r:id="rId5"/>
              </a:rPr>
              <a:t>@tiaano.com</a:t>
            </a:r>
            <a:endParaRPr lang="en-US" sz="1200" u="sng" dirty="0" smtClean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8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Web</a:t>
            </a:r>
            <a:r>
              <a:rPr lang="en-US" sz="108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  <a:hlinkClick r:id="rId6"/>
              </a:rPr>
              <a:t>www.scaleseparator.com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</a:t>
            </a:r>
            <a:endParaRPr lang="en-US" sz="1080" dirty="0">
              <a:effectLst/>
              <a:latin typeface="Century Gothic" panose="020B0502020202020204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17630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744406" y="469986"/>
            <a:ext cx="79725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Our Solution; ElSr-RO Chemical &amp; Media free System: </a:t>
            </a:r>
            <a:r>
              <a:rPr lang="en-US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Process </a:t>
            </a:r>
            <a:r>
              <a:rPr lang="en-US" sz="2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of Tiaano ElSr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41" y="0"/>
            <a:ext cx="1475059" cy="4964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410" y="1571224"/>
            <a:ext cx="7575304" cy="480381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-12700"/>
            <a:ext cx="2498975" cy="68944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-699541" y="2668168"/>
            <a:ext cx="38980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Chemical 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&amp;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 Media Free </a:t>
            </a:r>
          </a:p>
          <a:p>
            <a:pPr algn="ctr"/>
            <a:r>
              <a:rPr lang="en-US" sz="2400" b="1" dirty="0" smtClean="0">
                <a:solidFill>
                  <a:srgbClr val="00220F"/>
                </a:solidFill>
              </a:rPr>
              <a:t>Pretreatment for RO Systems</a:t>
            </a:r>
            <a:endParaRPr lang="en-US" sz="2400" b="1" dirty="0">
              <a:solidFill>
                <a:srgbClr val="00220F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324" y="4439443"/>
            <a:ext cx="3760631" cy="26530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98975" cy="1462069"/>
          </a:xfrm>
          <a:prstGeom prst="rect">
            <a:avLst/>
          </a:prstGeom>
        </p:spPr>
      </p:pic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58854" y="5813259"/>
            <a:ext cx="2500144" cy="113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.</a:t>
            </a: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Phone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+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91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44 2278 1148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Email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u="sng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/>
                <a:hlinkClick r:id="rId6"/>
              </a:rPr>
              <a:t>elsrmktg</a:t>
            </a:r>
            <a:r>
              <a:rPr lang="en-US" sz="1200" u="sng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/>
                <a:hlinkClick r:id="rId6"/>
              </a:rPr>
              <a:t>@tiaano.com</a:t>
            </a:r>
            <a:endParaRPr lang="en-US" sz="1200" u="sng" dirty="0" smtClean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8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Web</a:t>
            </a:r>
            <a:r>
              <a:rPr lang="en-US" sz="108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  <a:hlinkClick r:id="rId7"/>
              </a:rPr>
              <a:t>www.scaleseparator.com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</a:t>
            </a:r>
            <a:endParaRPr lang="en-US" sz="1080" dirty="0">
              <a:effectLst/>
              <a:latin typeface="Century Gothic" panose="020B0502020202020204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73324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744406" y="472004"/>
            <a:ext cx="80939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Our Solution; ElSr-RO Chemical &amp; Media free System: </a:t>
            </a:r>
            <a:r>
              <a:rPr lang="en-US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Scale </a:t>
            </a:r>
            <a:r>
              <a:rPr lang="en-US" sz="2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deposition in Reactor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41" y="0"/>
            <a:ext cx="1475059" cy="4964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993" y="1584101"/>
            <a:ext cx="9654250" cy="524519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0" y="-12700"/>
            <a:ext cx="2498975" cy="68944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-699541" y="2668168"/>
            <a:ext cx="38980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Chemical 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&amp;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 Media Free </a:t>
            </a:r>
          </a:p>
          <a:p>
            <a:pPr algn="ctr"/>
            <a:r>
              <a:rPr lang="en-US" sz="2400" b="1" dirty="0" smtClean="0">
                <a:solidFill>
                  <a:srgbClr val="00220F"/>
                </a:solidFill>
              </a:rPr>
              <a:t>Pretreatment for RO Systems</a:t>
            </a:r>
            <a:endParaRPr lang="en-US" sz="2400" b="1" dirty="0">
              <a:solidFill>
                <a:srgbClr val="00220F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324" y="4439443"/>
            <a:ext cx="3760631" cy="26530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98975" cy="1462069"/>
          </a:xfrm>
          <a:prstGeom prst="rect">
            <a:avLst/>
          </a:prstGeom>
        </p:spPr>
      </p:pic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58854" y="5813259"/>
            <a:ext cx="2500144" cy="113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.</a:t>
            </a: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Phone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+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91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44 2278 1148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Email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u="sng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/>
                <a:hlinkClick r:id="rId6"/>
              </a:rPr>
              <a:t>elsrmktg</a:t>
            </a:r>
            <a:r>
              <a:rPr lang="en-US" sz="1200" u="sng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/>
                <a:hlinkClick r:id="rId6"/>
              </a:rPr>
              <a:t>@tiaano.com</a:t>
            </a:r>
            <a:endParaRPr lang="en-US" sz="1200" u="sng" dirty="0" smtClean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8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Web</a:t>
            </a:r>
            <a:r>
              <a:rPr lang="en-US" sz="108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  <a:hlinkClick r:id="rId7"/>
              </a:rPr>
              <a:t>www.scaleseparator.com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</a:t>
            </a:r>
            <a:endParaRPr lang="en-US" sz="1080" dirty="0">
              <a:effectLst/>
              <a:latin typeface="Century Gothic" panose="020B0502020202020204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99822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700657" y="501627"/>
            <a:ext cx="81107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Our Solution; ElSr-RO Chemical &amp; Media free System: </a:t>
            </a:r>
            <a:r>
              <a:rPr lang="en-US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Tiaano </a:t>
            </a:r>
            <a:r>
              <a:rPr lang="en-US" sz="2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ElSr - Advantages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92515" y="1416698"/>
            <a:ext cx="89517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ElSr will precipitate all scale forming ions, not only Magnesium, Calcium but also Silicates (silica), Ferrites (ferum), Manganese and other cations which are all not removed by softeners. </a:t>
            </a:r>
          </a:p>
          <a:p>
            <a:pPr marL="342900" lvl="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Reductions in RO maintenance, fouling and cleaning.</a:t>
            </a:r>
          </a:p>
          <a:p>
            <a:pPr marL="342900" lvl="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RO load will be reduced  </a:t>
            </a:r>
          </a:p>
          <a:p>
            <a:pPr marL="342900" lvl="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00220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41" y="0"/>
            <a:ext cx="1475059" cy="4964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0" y="-12700"/>
            <a:ext cx="2498975" cy="68944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-699541" y="2668168"/>
            <a:ext cx="38980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Chemical 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&amp;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 Media Free </a:t>
            </a:r>
          </a:p>
          <a:p>
            <a:pPr algn="ctr"/>
            <a:r>
              <a:rPr lang="en-US" sz="2400" b="1" dirty="0" smtClean="0">
                <a:solidFill>
                  <a:srgbClr val="00220F"/>
                </a:solidFill>
              </a:rPr>
              <a:t>Pretreatment for RO Systems</a:t>
            </a:r>
            <a:endParaRPr lang="en-US" sz="2400" b="1" dirty="0">
              <a:solidFill>
                <a:srgbClr val="00220F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324" y="4439443"/>
            <a:ext cx="3760631" cy="26530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98975" cy="1462069"/>
          </a:xfrm>
          <a:prstGeom prst="rect">
            <a:avLst/>
          </a:prstGeom>
        </p:spPr>
      </p:pic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58854" y="5813259"/>
            <a:ext cx="2500144" cy="113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.</a:t>
            </a: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Phone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+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91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44 2278 1148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Email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u="sng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/>
                <a:hlinkClick r:id="rId5"/>
              </a:rPr>
              <a:t>elsrmktg</a:t>
            </a:r>
            <a:r>
              <a:rPr lang="en-US" sz="1200" u="sng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/>
                <a:hlinkClick r:id="rId5"/>
              </a:rPr>
              <a:t>@tiaano.com</a:t>
            </a:r>
            <a:endParaRPr lang="en-US" sz="1200" u="sng" dirty="0" smtClean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8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Web</a:t>
            </a:r>
            <a:r>
              <a:rPr lang="en-US" sz="108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  <a:hlinkClick r:id="rId6"/>
              </a:rPr>
              <a:t>www.scaleseparator.com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</a:t>
            </a:r>
            <a:endParaRPr lang="en-US" sz="1080" dirty="0">
              <a:effectLst/>
              <a:latin typeface="Century Gothic" panose="020B0502020202020204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83893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41" y="0"/>
            <a:ext cx="1475059" cy="4964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865" y="992828"/>
            <a:ext cx="9199940" cy="624533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697963" y="248207"/>
            <a:ext cx="81076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Our Solution; ElSr-RO Chemical &amp; Media free System: </a:t>
            </a:r>
            <a:r>
              <a:rPr lang="en-US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Tiaano </a:t>
            </a:r>
            <a:r>
              <a:rPr lang="en-US" sz="2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ElSr-RO Site installations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-12700"/>
            <a:ext cx="2498975" cy="68944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-699541" y="2668168"/>
            <a:ext cx="38980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Chemical 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&amp;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 Media Free </a:t>
            </a:r>
          </a:p>
          <a:p>
            <a:pPr algn="ctr"/>
            <a:r>
              <a:rPr lang="en-US" sz="2400" b="1" dirty="0" smtClean="0">
                <a:solidFill>
                  <a:srgbClr val="00220F"/>
                </a:solidFill>
              </a:rPr>
              <a:t>Pretreatment for RO Systems</a:t>
            </a:r>
            <a:endParaRPr lang="en-US" sz="2400" b="1" dirty="0">
              <a:solidFill>
                <a:srgbClr val="00220F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98975" cy="1462069"/>
          </a:xfrm>
          <a:prstGeom prst="rect">
            <a:avLst/>
          </a:prstGeom>
        </p:spPr>
      </p:pic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58854" y="5813259"/>
            <a:ext cx="2500144" cy="113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.</a:t>
            </a: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Phone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+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91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44 2278 1148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Email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u="sng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/>
                <a:hlinkClick r:id="rId5"/>
              </a:rPr>
              <a:t>elsrmktg</a:t>
            </a:r>
            <a:r>
              <a:rPr lang="en-US" sz="1200" u="sng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/>
                <a:hlinkClick r:id="rId5"/>
              </a:rPr>
              <a:t>@tiaano.com</a:t>
            </a:r>
            <a:endParaRPr lang="en-US" sz="1200" u="sng" dirty="0" smtClean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8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Web</a:t>
            </a:r>
            <a:r>
              <a:rPr lang="en-US" sz="108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  <a:hlinkClick r:id="rId6"/>
              </a:rPr>
              <a:t>www.scaleseparator.com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</a:t>
            </a:r>
            <a:endParaRPr lang="en-US" sz="1080" dirty="0">
              <a:effectLst/>
              <a:latin typeface="Century Gothic" panose="020B0502020202020204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11233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537750" y="248207"/>
            <a:ext cx="82467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Our Solution; ElSr-RO Chemical &amp; Media free System: </a:t>
            </a:r>
            <a:endParaRPr lang="en-US" sz="20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2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Scale formation and removal </a:t>
            </a:r>
            <a:r>
              <a:rPr lang="en-US" sz="22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/>
            </a:r>
            <a:br>
              <a:rPr lang="en-US" sz="22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sz="22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41" y="0"/>
            <a:ext cx="1475059" cy="4964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605" y="1185542"/>
            <a:ext cx="9695395" cy="567245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0" y="-12700"/>
            <a:ext cx="2498975" cy="68944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-859962" y="1766347"/>
            <a:ext cx="38980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Chemical 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&amp;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 Media Free </a:t>
            </a:r>
          </a:p>
          <a:p>
            <a:pPr algn="ctr"/>
            <a:r>
              <a:rPr lang="en-US" sz="2400" b="1" dirty="0" smtClean="0">
                <a:solidFill>
                  <a:srgbClr val="00220F"/>
                </a:solidFill>
              </a:rPr>
              <a:t>Pretreatment for RO Systems</a:t>
            </a:r>
            <a:endParaRPr lang="en-US" sz="2400" b="1" dirty="0">
              <a:solidFill>
                <a:srgbClr val="00220F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324" y="4439443"/>
            <a:ext cx="3760631" cy="2653048"/>
          </a:xfrm>
          <a:prstGeom prst="rect">
            <a:avLst/>
          </a:prstGeom>
        </p:spPr>
      </p:pic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58854" y="5813259"/>
            <a:ext cx="2500144" cy="113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.</a:t>
            </a: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Phone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+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91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44 2278 1148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Email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u="sng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/>
                <a:hlinkClick r:id="rId5"/>
              </a:rPr>
              <a:t>elsrmktg</a:t>
            </a:r>
            <a:r>
              <a:rPr lang="en-US" sz="1200" u="sng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/>
                <a:hlinkClick r:id="rId5"/>
              </a:rPr>
              <a:t>@tiaano.com</a:t>
            </a:r>
            <a:endParaRPr lang="en-US" sz="1200" u="sng" dirty="0" smtClean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8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Web</a:t>
            </a:r>
            <a:r>
              <a:rPr lang="en-US" sz="108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  <a:hlinkClick r:id="rId6"/>
              </a:rPr>
              <a:t>www.scaleseparator.com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</a:t>
            </a:r>
            <a:endParaRPr lang="en-US" sz="1080" dirty="0">
              <a:effectLst/>
              <a:latin typeface="Century Gothic" panose="020B0502020202020204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072037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744406" y="501627"/>
            <a:ext cx="8147712" cy="1200329"/>
          </a:xfrm>
          <a:custGeom>
            <a:avLst/>
            <a:gdLst>
              <a:gd name="connsiteX0" fmla="*/ 0 w 7515905"/>
              <a:gd name="connsiteY0" fmla="*/ 0 h 830997"/>
              <a:gd name="connsiteX1" fmla="*/ 7515905 w 7515905"/>
              <a:gd name="connsiteY1" fmla="*/ 0 h 830997"/>
              <a:gd name="connsiteX2" fmla="*/ 7515905 w 7515905"/>
              <a:gd name="connsiteY2" fmla="*/ 830997 h 830997"/>
              <a:gd name="connsiteX3" fmla="*/ 0 w 7515905"/>
              <a:gd name="connsiteY3" fmla="*/ 830997 h 830997"/>
              <a:gd name="connsiteX4" fmla="*/ 0 w 7515905"/>
              <a:gd name="connsiteY4" fmla="*/ 0 h 830997"/>
              <a:gd name="connsiteX0" fmla="*/ 0 w 7528605"/>
              <a:gd name="connsiteY0" fmla="*/ 0 h 843697"/>
              <a:gd name="connsiteX1" fmla="*/ 7515905 w 7528605"/>
              <a:gd name="connsiteY1" fmla="*/ 0 h 843697"/>
              <a:gd name="connsiteX2" fmla="*/ 7528605 w 7528605"/>
              <a:gd name="connsiteY2" fmla="*/ 843697 h 843697"/>
              <a:gd name="connsiteX3" fmla="*/ 0 w 7528605"/>
              <a:gd name="connsiteY3" fmla="*/ 830997 h 843697"/>
              <a:gd name="connsiteX4" fmla="*/ 0 w 7528605"/>
              <a:gd name="connsiteY4" fmla="*/ 0 h 843697"/>
              <a:gd name="connsiteX0" fmla="*/ 0 w 7528605"/>
              <a:gd name="connsiteY0" fmla="*/ 0 h 843697"/>
              <a:gd name="connsiteX1" fmla="*/ 7515905 w 7528605"/>
              <a:gd name="connsiteY1" fmla="*/ 0 h 843697"/>
              <a:gd name="connsiteX2" fmla="*/ 7528605 w 7528605"/>
              <a:gd name="connsiteY2" fmla="*/ 843697 h 843697"/>
              <a:gd name="connsiteX3" fmla="*/ 0 w 7528605"/>
              <a:gd name="connsiteY3" fmla="*/ 830997 h 843697"/>
              <a:gd name="connsiteX4" fmla="*/ 0 w 7528605"/>
              <a:gd name="connsiteY4" fmla="*/ 0 h 843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8605" h="843697">
                <a:moveTo>
                  <a:pt x="0" y="0"/>
                </a:moveTo>
                <a:lnTo>
                  <a:pt x="7515905" y="0"/>
                </a:lnTo>
                <a:lnTo>
                  <a:pt x="7528605" y="843697"/>
                </a:lnTo>
                <a:lnTo>
                  <a:pt x="0" y="830997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Our Solution; ElSr-RO Chemical &amp; Media free System: </a:t>
            </a:r>
            <a:r>
              <a:rPr lang="en-US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De-Chlorination </a:t>
            </a:r>
            <a:r>
              <a:rPr lang="en-US" sz="2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by UV irradiation (UVDC)</a:t>
            </a:r>
            <a:br>
              <a:rPr lang="en-US" sz="2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endParaRPr lang="en-US" sz="2400" b="1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24847" y="1670698"/>
            <a:ext cx="89517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Decompose the free chlorine into O2 and Chloride  </a:t>
            </a:r>
          </a:p>
          <a:p>
            <a:pPr marL="342900" lvl="0" indent="-342900" algn="just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Chloride </a:t>
            </a:r>
            <a:r>
              <a:rPr lang="en-US" sz="2400" b="1" dirty="0">
                <a:solidFill>
                  <a:srgbClr val="00220F"/>
                </a:solidFill>
                <a:latin typeface="Century Gothic" panose="020B0502020202020204" pitchFamily="34" charset="0"/>
              </a:rPr>
              <a:t>&amp;</a:t>
            </a: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 Sodium ion are stopped by the RO membrane</a:t>
            </a:r>
          </a:p>
          <a:p>
            <a:pPr marL="342900" lvl="0" indent="-342900" algn="just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Bacteria destruction 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41" y="0"/>
            <a:ext cx="1475059" cy="4964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0" y="-12700"/>
            <a:ext cx="2498975" cy="68944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-699541" y="2668168"/>
            <a:ext cx="38980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Chemical 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&amp;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 Media Free </a:t>
            </a:r>
          </a:p>
          <a:p>
            <a:pPr algn="ctr"/>
            <a:r>
              <a:rPr lang="en-US" sz="2400" b="1" dirty="0" smtClean="0">
                <a:solidFill>
                  <a:srgbClr val="00220F"/>
                </a:solidFill>
              </a:rPr>
              <a:t>Pretreatment for RO Systems</a:t>
            </a:r>
            <a:endParaRPr lang="en-US" sz="2400" b="1" dirty="0">
              <a:solidFill>
                <a:srgbClr val="00220F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324" y="4439443"/>
            <a:ext cx="3760631" cy="26530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98975" cy="1462069"/>
          </a:xfrm>
          <a:prstGeom prst="rect">
            <a:avLst/>
          </a:prstGeom>
        </p:spPr>
      </p:pic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58854" y="5813259"/>
            <a:ext cx="2500144" cy="113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.</a:t>
            </a: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Phone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+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91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44 2278 1148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Email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u="sng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/>
                <a:hlinkClick r:id="rId5"/>
              </a:rPr>
              <a:t>elsrmktg</a:t>
            </a:r>
            <a:r>
              <a:rPr lang="en-US" sz="1200" u="sng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/>
                <a:hlinkClick r:id="rId5"/>
              </a:rPr>
              <a:t>@tiaano.com</a:t>
            </a:r>
            <a:endParaRPr lang="en-US" sz="1200" u="sng" dirty="0" smtClean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8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Web</a:t>
            </a:r>
            <a:r>
              <a:rPr lang="en-US" sz="108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  <a:hlinkClick r:id="rId6"/>
              </a:rPr>
              <a:t>www.scaleseparator.com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</a:t>
            </a:r>
            <a:endParaRPr lang="en-US" sz="1080" dirty="0">
              <a:effectLst/>
              <a:latin typeface="Century Gothic" panose="020B0502020202020204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78581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661142" y="496414"/>
            <a:ext cx="89051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Our Solution; ElSr-RO Chemical &amp; Media free System: </a:t>
            </a:r>
            <a:endParaRPr lang="en-US" sz="24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De-Chlorination by UV irradiation (UVDC)</a:t>
            </a:r>
            <a:br>
              <a:rPr lang="en-US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endParaRPr lang="en-US" sz="2400" b="1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41" y="0"/>
            <a:ext cx="1475059" cy="4964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750" y="1497238"/>
            <a:ext cx="9654250" cy="52412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-12700"/>
            <a:ext cx="2498975" cy="68944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-699541" y="2668168"/>
            <a:ext cx="38980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Chemical 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&amp;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 Media Free </a:t>
            </a:r>
          </a:p>
          <a:p>
            <a:pPr algn="ctr"/>
            <a:r>
              <a:rPr lang="en-US" sz="2400" b="1" dirty="0" smtClean="0">
                <a:solidFill>
                  <a:srgbClr val="00220F"/>
                </a:solidFill>
              </a:rPr>
              <a:t>Pretreatment for RO Systems</a:t>
            </a:r>
            <a:endParaRPr lang="en-US" sz="2400" b="1" dirty="0">
              <a:solidFill>
                <a:srgbClr val="00220F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324" y="4439443"/>
            <a:ext cx="3760631" cy="26530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98975" cy="1462069"/>
          </a:xfrm>
          <a:prstGeom prst="rect">
            <a:avLst/>
          </a:prstGeom>
        </p:spPr>
      </p:pic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58854" y="5813259"/>
            <a:ext cx="2500144" cy="113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.</a:t>
            </a: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Phone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+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91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44 2278 1148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Email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u="sng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/>
                <a:hlinkClick r:id="rId6"/>
              </a:rPr>
              <a:t>elsrmktg</a:t>
            </a:r>
            <a:r>
              <a:rPr lang="en-US" sz="1200" u="sng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/>
                <a:hlinkClick r:id="rId6"/>
              </a:rPr>
              <a:t>@tiaano.com</a:t>
            </a:r>
            <a:endParaRPr lang="en-US" sz="1200" u="sng" dirty="0" smtClean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8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Web</a:t>
            </a:r>
            <a:r>
              <a:rPr lang="en-US" sz="108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  <a:hlinkClick r:id="rId7"/>
              </a:rPr>
              <a:t>www.scaleseparator.com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</a:t>
            </a:r>
            <a:endParaRPr lang="en-US" sz="1080" dirty="0">
              <a:effectLst/>
              <a:latin typeface="Century Gothic" panose="020B0502020202020204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86552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2700"/>
            <a:ext cx="2498975" cy="68944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558998" y="421435"/>
            <a:ext cx="2162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Tiaano Profile</a:t>
            </a:r>
            <a:endParaRPr lang="en-US" sz="24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56737" y="1062376"/>
            <a:ext cx="89517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Based on over 20 years design and manufacturing capacity of MMO coated / DSA activated anode production, Tiaano India established design, supply, installation, commissioning &amp; operation of </a:t>
            </a:r>
            <a:r>
              <a:rPr lang="en-US" sz="2400" b="1" i="1" dirty="0" smtClean="0">
                <a:solidFill>
                  <a:srgbClr val="00602B"/>
                </a:solidFill>
                <a:latin typeface="Century Gothic" panose="020B0502020202020204" pitchFamily="34" charset="0"/>
              </a:rPr>
              <a:t>“Tiaano ElSr-RO” </a:t>
            </a: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an combination of Electrolytic Scale Remover and Dechlorination by UV irradiation. </a:t>
            </a:r>
            <a:endParaRPr lang="en-US" sz="2400" b="1" dirty="0">
              <a:solidFill>
                <a:srgbClr val="00220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41" y="0"/>
            <a:ext cx="1475059" cy="4964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-699541" y="2668168"/>
            <a:ext cx="38980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Chemical 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&amp;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 Media Free </a:t>
            </a:r>
          </a:p>
          <a:p>
            <a:pPr algn="ctr"/>
            <a:r>
              <a:rPr lang="en-US" sz="2400" b="1" dirty="0" smtClean="0">
                <a:solidFill>
                  <a:srgbClr val="00220F"/>
                </a:solidFill>
              </a:rPr>
              <a:t>Pretreatment for RO Systems</a:t>
            </a:r>
            <a:endParaRPr lang="en-US" sz="2400" b="1" dirty="0">
              <a:solidFill>
                <a:srgbClr val="00220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324" y="4439443"/>
            <a:ext cx="3760631" cy="26530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98975" cy="1462069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1" y="5709767"/>
            <a:ext cx="2498974" cy="10726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58854" y="5813259"/>
            <a:ext cx="2500144" cy="113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.</a:t>
            </a: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Phone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+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91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44 2278 1148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Email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u="sng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/>
                <a:hlinkClick r:id="rId5"/>
              </a:rPr>
              <a:t>elsrmktg</a:t>
            </a:r>
            <a:r>
              <a:rPr lang="en-US" sz="1200" u="sng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/>
                <a:hlinkClick r:id="rId5"/>
              </a:rPr>
              <a:t>@tiaano.com</a:t>
            </a:r>
            <a:endParaRPr lang="en-US" sz="1200" u="sng" dirty="0" smtClean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8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Web</a:t>
            </a:r>
            <a:r>
              <a:rPr lang="en-US" sz="108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  <a:hlinkClick r:id="rId6"/>
              </a:rPr>
              <a:t>www.scaleseparator.com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</a:t>
            </a:r>
            <a:endParaRPr lang="en-US" sz="1080" dirty="0">
              <a:effectLst/>
              <a:latin typeface="Century Gothic" panose="020B0502020202020204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14295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700657" y="489378"/>
            <a:ext cx="8609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Our Solution; ElSr-RO Chemical &amp; Media free System: </a:t>
            </a:r>
          </a:p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Continues bio-burden reduction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63177" y="1405673"/>
            <a:ext cx="89517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Inherent destruction of bacteria by normal continuous operation   </a:t>
            </a:r>
          </a:p>
          <a:p>
            <a:pPr marL="342900" lvl="0" indent="-342900" algn="just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No need of maintenance, cleaning or sanitization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41" y="0"/>
            <a:ext cx="1475059" cy="4964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0" y="-12700"/>
            <a:ext cx="2498975" cy="68944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-699541" y="2668168"/>
            <a:ext cx="38980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Chemical 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&amp;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 Media Free </a:t>
            </a:r>
          </a:p>
          <a:p>
            <a:pPr algn="ctr"/>
            <a:r>
              <a:rPr lang="en-US" sz="2400" b="1" dirty="0" smtClean="0">
                <a:solidFill>
                  <a:srgbClr val="00220F"/>
                </a:solidFill>
              </a:rPr>
              <a:t>Pretreatment for RO Systems</a:t>
            </a:r>
            <a:endParaRPr lang="en-US" sz="2400" b="1" dirty="0">
              <a:solidFill>
                <a:srgbClr val="00220F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324" y="4439443"/>
            <a:ext cx="3760631" cy="26530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98975" cy="1462069"/>
          </a:xfrm>
          <a:prstGeom prst="rect">
            <a:avLst/>
          </a:prstGeom>
        </p:spPr>
      </p:pic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58854" y="5813259"/>
            <a:ext cx="2500144" cy="113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.</a:t>
            </a: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Phone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+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91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44 2278 1148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Email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u="sng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/>
                <a:hlinkClick r:id="rId5"/>
              </a:rPr>
              <a:t>elsrmktg</a:t>
            </a:r>
            <a:r>
              <a:rPr lang="en-US" sz="1200" u="sng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/>
                <a:hlinkClick r:id="rId5"/>
              </a:rPr>
              <a:t>@tiaano.com</a:t>
            </a:r>
            <a:endParaRPr lang="en-US" sz="1200" u="sng" dirty="0" smtClean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8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Web</a:t>
            </a:r>
            <a:r>
              <a:rPr lang="en-US" sz="108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  <a:hlinkClick r:id="rId6"/>
              </a:rPr>
              <a:t>www.scaleseparator.com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</a:t>
            </a:r>
            <a:endParaRPr lang="en-US" sz="1080" dirty="0">
              <a:effectLst/>
              <a:latin typeface="Century Gothic" panose="020B0502020202020204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93388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669736" y="472004"/>
            <a:ext cx="75159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Continuous Membrane Performance</a:t>
            </a:r>
          </a:p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Permeate Flow</a:t>
            </a:r>
            <a:br>
              <a:rPr lang="en-US" sz="2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endParaRPr lang="en-US" sz="2400" b="1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41" y="0"/>
            <a:ext cx="1475059" cy="49641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669736" y="1350545"/>
            <a:ext cx="94191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No deterioration of the membrane over a year of operation </a:t>
            </a:r>
            <a:r>
              <a:rPr lang="en-US" sz="24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/>
            </a:r>
            <a:br>
              <a:rPr lang="en-US" sz="24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sz="24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750" y="2181542"/>
            <a:ext cx="9654250" cy="428441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-12700"/>
            <a:ext cx="2498975" cy="68944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-699541" y="2668168"/>
            <a:ext cx="38980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Chemical 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&amp;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 Media Free </a:t>
            </a:r>
          </a:p>
          <a:p>
            <a:pPr algn="ctr"/>
            <a:r>
              <a:rPr lang="en-US" sz="2400" b="1" dirty="0" smtClean="0">
                <a:solidFill>
                  <a:srgbClr val="00220F"/>
                </a:solidFill>
              </a:rPr>
              <a:t>Pretreatment for RO Systems</a:t>
            </a:r>
            <a:endParaRPr lang="en-US" sz="2400" b="1" dirty="0">
              <a:solidFill>
                <a:srgbClr val="00220F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324" y="4439443"/>
            <a:ext cx="3760631" cy="26530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98975" cy="1462069"/>
          </a:xfrm>
          <a:prstGeom prst="rect">
            <a:avLst/>
          </a:prstGeom>
        </p:spPr>
      </p:pic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58854" y="5813259"/>
            <a:ext cx="2500144" cy="113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.</a:t>
            </a: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Phone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+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91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44 2278 1148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Email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u="sng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/>
                <a:hlinkClick r:id="rId6"/>
              </a:rPr>
              <a:t>elsrmktg</a:t>
            </a:r>
            <a:r>
              <a:rPr lang="en-US" sz="1200" u="sng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/>
                <a:hlinkClick r:id="rId6"/>
              </a:rPr>
              <a:t>@tiaano.com</a:t>
            </a:r>
            <a:endParaRPr lang="en-US" sz="1200" u="sng" dirty="0" smtClean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8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Web</a:t>
            </a:r>
            <a:r>
              <a:rPr lang="en-US" sz="108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  <a:hlinkClick r:id="rId7"/>
              </a:rPr>
              <a:t>www.scaleseparator.com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</a:t>
            </a:r>
            <a:endParaRPr lang="en-US" sz="1080" dirty="0">
              <a:effectLst/>
              <a:latin typeface="Century Gothic" panose="020B0502020202020204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8785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669736" y="472004"/>
            <a:ext cx="75159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Continuous Membrane </a:t>
            </a:r>
            <a:r>
              <a:rPr lang="en-US" sz="24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Performance</a:t>
            </a:r>
          </a:p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Differential Pressure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41" y="0"/>
            <a:ext cx="1475059" cy="49641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669736" y="1350545"/>
            <a:ext cx="94191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No deterioration of the membrane over a year of operation </a:t>
            </a:r>
            <a:r>
              <a:rPr lang="en-US" sz="24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/>
            </a:r>
            <a:br>
              <a:rPr lang="en-US" sz="24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sz="24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605" y="1961378"/>
            <a:ext cx="9695395" cy="461233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-12700"/>
            <a:ext cx="2498975" cy="68944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-699541" y="2668168"/>
            <a:ext cx="38980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Chemical 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&amp;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 Media Free </a:t>
            </a:r>
          </a:p>
          <a:p>
            <a:pPr algn="ctr"/>
            <a:r>
              <a:rPr lang="en-US" sz="2400" b="1" dirty="0" smtClean="0">
                <a:solidFill>
                  <a:srgbClr val="00220F"/>
                </a:solidFill>
              </a:rPr>
              <a:t>Pretreatment for RO Systems</a:t>
            </a:r>
            <a:endParaRPr lang="en-US" sz="2400" b="1" dirty="0">
              <a:solidFill>
                <a:srgbClr val="00220F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324" y="4439443"/>
            <a:ext cx="3760631" cy="26530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98975" cy="1462069"/>
          </a:xfrm>
          <a:prstGeom prst="rect">
            <a:avLst/>
          </a:prstGeom>
        </p:spPr>
      </p:pic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58854" y="5813259"/>
            <a:ext cx="2500144" cy="113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.</a:t>
            </a: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Phone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+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91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44 2278 1148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Email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u="sng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/>
                <a:hlinkClick r:id="rId6"/>
              </a:rPr>
              <a:t>elsrmktg</a:t>
            </a:r>
            <a:r>
              <a:rPr lang="en-US" sz="1200" u="sng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/>
                <a:hlinkClick r:id="rId6"/>
              </a:rPr>
              <a:t>@tiaano.com</a:t>
            </a:r>
            <a:endParaRPr lang="en-US" sz="1200" u="sng" dirty="0" smtClean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8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Web</a:t>
            </a:r>
            <a:r>
              <a:rPr lang="en-US" sz="108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  <a:hlinkClick r:id="rId7"/>
              </a:rPr>
              <a:t>www.scaleseparator.com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</a:t>
            </a:r>
            <a:endParaRPr lang="en-US" sz="1080" dirty="0">
              <a:effectLst/>
              <a:latin typeface="Century Gothic" panose="020B0502020202020204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38040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537750" y="241721"/>
            <a:ext cx="8694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 </a:t>
            </a:r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Continuous Membrane </a:t>
            </a:r>
            <a:r>
              <a:rPr lang="en-US" sz="24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Performance</a:t>
            </a:r>
          </a:p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Conductivity</a:t>
            </a:r>
            <a:r>
              <a:rPr lang="en-US" sz="24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/>
            </a:r>
            <a:br>
              <a:rPr lang="en-US" sz="24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sz="24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41" y="0"/>
            <a:ext cx="1475059" cy="49641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635902" y="1153898"/>
            <a:ext cx="94191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No deterioration of the membrane over a year of operation </a:t>
            </a:r>
            <a:r>
              <a:rPr lang="en-US" sz="24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/>
            </a:r>
            <a:br>
              <a:rPr lang="en-US" sz="24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sz="24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750" y="1617603"/>
            <a:ext cx="9654250" cy="512434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-12700"/>
            <a:ext cx="2498975" cy="68944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-699541" y="2668168"/>
            <a:ext cx="38980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Chemical 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&amp;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 Media Free </a:t>
            </a:r>
          </a:p>
          <a:p>
            <a:pPr algn="ctr"/>
            <a:r>
              <a:rPr lang="en-US" sz="2400" b="1" dirty="0" smtClean="0">
                <a:solidFill>
                  <a:srgbClr val="00220F"/>
                </a:solidFill>
              </a:rPr>
              <a:t>Pretreatment for RO Systems</a:t>
            </a:r>
            <a:endParaRPr lang="en-US" sz="2400" b="1" dirty="0">
              <a:solidFill>
                <a:srgbClr val="00220F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324" y="4439443"/>
            <a:ext cx="3760631" cy="26530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98975" cy="1462069"/>
          </a:xfrm>
          <a:prstGeom prst="rect">
            <a:avLst/>
          </a:prstGeom>
        </p:spPr>
      </p:pic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58854" y="5813259"/>
            <a:ext cx="2500144" cy="113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.</a:t>
            </a: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Phone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+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91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44 2278 1148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Email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u="sng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/>
                <a:hlinkClick r:id="rId6"/>
              </a:rPr>
              <a:t>elsrmktg</a:t>
            </a:r>
            <a:r>
              <a:rPr lang="en-US" sz="1200" u="sng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/>
                <a:hlinkClick r:id="rId6"/>
              </a:rPr>
              <a:t>@tiaano.com</a:t>
            </a:r>
            <a:endParaRPr lang="en-US" sz="1200" u="sng" dirty="0" smtClean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8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Web</a:t>
            </a:r>
            <a:r>
              <a:rPr lang="en-US" sz="108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  <a:hlinkClick r:id="rId7"/>
              </a:rPr>
              <a:t>www.scaleseparator.com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</a:t>
            </a:r>
            <a:endParaRPr lang="en-US" sz="1080" dirty="0">
              <a:effectLst/>
              <a:latin typeface="Century Gothic" panose="020B0502020202020204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84871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661142" y="472004"/>
            <a:ext cx="83284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Continuous Membrane </a:t>
            </a:r>
            <a:r>
              <a:rPr lang="en-US" sz="24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Performance</a:t>
            </a:r>
          </a:p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RO Recovery %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41" y="0"/>
            <a:ext cx="1475059" cy="49641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669736" y="1350545"/>
            <a:ext cx="94191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RO Recovery over 80% with no chemicals</a:t>
            </a:r>
            <a:endParaRPr lang="en-US" sz="24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605" y="2157132"/>
            <a:ext cx="9695395" cy="401666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-12700"/>
            <a:ext cx="2498975" cy="68944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-699541" y="2668168"/>
            <a:ext cx="38980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Chemical 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&amp;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 Media Free </a:t>
            </a:r>
          </a:p>
          <a:p>
            <a:pPr algn="ctr"/>
            <a:r>
              <a:rPr lang="en-US" sz="2400" b="1" dirty="0" smtClean="0">
                <a:solidFill>
                  <a:srgbClr val="00220F"/>
                </a:solidFill>
              </a:rPr>
              <a:t>Pretreatment for RO Systems</a:t>
            </a:r>
            <a:endParaRPr lang="en-US" sz="2400" b="1" dirty="0">
              <a:solidFill>
                <a:srgbClr val="00220F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324" y="4439443"/>
            <a:ext cx="3760631" cy="26530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98975" cy="1462069"/>
          </a:xfrm>
          <a:prstGeom prst="rect">
            <a:avLst/>
          </a:prstGeom>
        </p:spPr>
      </p:pic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58854" y="5813259"/>
            <a:ext cx="2500144" cy="113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.</a:t>
            </a: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Phone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+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91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44 2278 1148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Email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u="sng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/>
                <a:hlinkClick r:id="rId6"/>
              </a:rPr>
              <a:t>elsrmktg</a:t>
            </a:r>
            <a:r>
              <a:rPr lang="en-US" sz="1200" u="sng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/>
                <a:hlinkClick r:id="rId6"/>
              </a:rPr>
              <a:t>@tiaano.com</a:t>
            </a:r>
            <a:endParaRPr lang="en-US" sz="1200" u="sng" dirty="0" smtClean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8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Web</a:t>
            </a:r>
            <a:r>
              <a:rPr lang="en-US" sz="108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  <a:hlinkClick r:id="rId7"/>
              </a:rPr>
              <a:t>www.scaleseparator.com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</a:t>
            </a:r>
            <a:endParaRPr lang="en-US" sz="1080" dirty="0">
              <a:effectLst/>
              <a:latin typeface="Century Gothic" panose="020B0502020202020204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97048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700657" y="501627"/>
            <a:ext cx="82721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Green Technology – Cost Reduction</a:t>
            </a:r>
            <a:br>
              <a:rPr lang="en-US" sz="24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sz="24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99677" y="1518298"/>
            <a:ext cx="89517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Reliability and clean operation - Savings in Maintenance </a:t>
            </a:r>
          </a:p>
          <a:p>
            <a:pPr marL="342900" lvl="0" indent="-342900" algn="just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Water savings compared to Softeners and ACF</a:t>
            </a:r>
          </a:p>
          <a:p>
            <a:pPr marL="342900" lvl="0" indent="-342900" algn="just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No Salt, No Chemicals – No purchase &amp; Solution makeup</a:t>
            </a:r>
          </a:p>
          <a:p>
            <a:pPr marL="342900" lvl="0" indent="-342900" algn="just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No high chloride effluent</a:t>
            </a:r>
          </a:p>
          <a:p>
            <a:pPr marL="342900" lvl="0" indent="-342900" algn="just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Low energy consumption </a:t>
            </a:r>
          </a:p>
          <a:p>
            <a:pPr marL="342900" lvl="0" indent="-342900" algn="just">
              <a:lnSpc>
                <a:spcPct val="2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00220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41" y="0"/>
            <a:ext cx="1475059" cy="4964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0" y="-12700"/>
            <a:ext cx="2498975" cy="68944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-699541" y="2668168"/>
            <a:ext cx="38980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Chemical 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&amp;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 Media Free </a:t>
            </a:r>
          </a:p>
          <a:p>
            <a:pPr algn="ctr"/>
            <a:r>
              <a:rPr lang="en-US" sz="2400" b="1" dirty="0" smtClean="0">
                <a:solidFill>
                  <a:srgbClr val="00220F"/>
                </a:solidFill>
              </a:rPr>
              <a:t>Pretreatment for RO Systems</a:t>
            </a:r>
            <a:endParaRPr lang="en-US" sz="2400" b="1" dirty="0">
              <a:solidFill>
                <a:srgbClr val="00220F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324" y="4439443"/>
            <a:ext cx="3760631" cy="26530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98975" cy="1462069"/>
          </a:xfrm>
          <a:prstGeom prst="rect">
            <a:avLst/>
          </a:prstGeom>
        </p:spPr>
      </p:pic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58854" y="5813259"/>
            <a:ext cx="2500144" cy="113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.</a:t>
            </a: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Phone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+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91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44 2278 1148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Email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u="sng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/>
                <a:hlinkClick r:id="rId5"/>
              </a:rPr>
              <a:t>elsrmktg</a:t>
            </a:r>
            <a:r>
              <a:rPr lang="en-US" sz="1200" u="sng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/>
                <a:hlinkClick r:id="rId5"/>
              </a:rPr>
              <a:t>@tiaano.com</a:t>
            </a:r>
            <a:endParaRPr lang="en-US" sz="1200" u="sng" dirty="0" smtClean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8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Web</a:t>
            </a:r>
            <a:r>
              <a:rPr lang="en-US" sz="108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  <a:hlinkClick r:id="rId6"/>
              </a:rPr>
              <a:t>www.scaleseparator.com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</a:t>
            </a:r>
            <a:endParaRPr lang="en-US" sz="1080" dirty="0">
              <a:effectLst/>
              <a:latin typeface="Century Gothic" panose="020B0502020202020204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35900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661142" y="501627"/>
            <a:ext cx="75159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Low Maintenance   </a:t>
            </a:r>
            <a:br>
              <a:rPr lang="en-US" sz="24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sz="24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63177" y="1332624"/>
            <a:ext cx="895174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ElSr - Monthly removal of Scale deposit.</a:t>
            </a:r>
          </a:p>
          <a:p>
            <a:pPr marL="342900" lvl="0" indent="-342900" algn="just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Filters - Monthly washing of filters or replacing filters. </a:t>
            </a:r>
          </a:p>
          <a:p>
            <a:pPr marL="342900" lvl="0" indent="-342900" algn="just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UVDC - Replace UV lamp, Gasket, wash every 6 months.</a:t>
            </a:r>
          </a:p>
          <a:p>
            <a:pPr marL="342900" lvl="0" indent="-342900" algn="just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RO / CEDI – No additional maintenance needed. </a:t>
            </a:r>
          </a:p>
          <a:p>
            <a:pPr marL="342900" lvl="0" indent="-342900" algn="just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Hard to quantify cost of down time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41" y="0"/>
            <a:ext cx="1475059" cy="4964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0" y="-12700"/>
            <a:ext cx="2498975" cy="68944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-699541" y="2668168"/>
            <a:ext cx="38980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Chemical 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&amp;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 Media Free </a:t>
            </a:r>
          </a:p>
          <a:p>
            <a:pPr algn="ctr"/>
            <a:r>
              <a:rPr lang="en-US" sz="2400" b="1" dirty="0" smtClean="0">
                <a:solidFill>
                  <a:srgbClr val="00220F"/>
                </a:solidFill>
              </a:rPr>
              <a:t>Pretreatment for RO Systems</a:t>
            </a:r>
            <a:endParaRPr lang="en-US" sz="2400" b="1" dirty="0">
              <a:solidFill>
                <a:srgbClr val="00220F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324" y="4439443"/>
            <a:ext cx="3760631" cy="26530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98975" cy="1462069"/>
          </a:xfrm>
          <a:prstGeom prst="rect">
            <a:avLst/>
          </a:prstGeom>
        </p:spPr>
      </p:pic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58854" y="5813259"/>
            <a:ext cx="2500144" cy="113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.</a:t>
            </a: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Phone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+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91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44 2278 1148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Email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u="sng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/>
                <a:hlinkClick r:id="rId5"/>
              </a:rPr>
              <a:t>elsrmktg</a:t>
            </a:r>
            <a:r>
              <a:rPr lang="en-US" sz="1200" u="sng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/>
                <a:hlinkClick r:id="rId5"/>
              </a:rPr>
              <a:t>@tiaano.com</a:t>
            </a:r>
            <a:endParaRPr lang="en-US" sz="1200" u="sng" dirty="0" smtClean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8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Web</a:t>
            </a:r>
            <a:r>
              <a:rPr lang="en-US" sz="108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  <a:hlinkClick r:id="rId6"/>
              </a:rPr>
              <a:t>www.scaleseparator.com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</a:t>
            </a:r>
            <a:endParaRPr lang="en-US" sz="1080" dirty="0">
              <a:effectLst/>
              <a:latin typeface="Century Gothic" panose="020B0502020202020204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2452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616015" y="501627"/>
            <a:ext cx="86445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No Chemicals &amp; No Salt  </a:t>
            </a:r>
            <a:br>
              <a:rPr lang="en-US" sz="24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sz="24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63177" y="1332624"/>
            <a:ext cx="89517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No Antiscalant</a:t>
            </a:r>
          </a:p>
          <a:p>
            <a:pPr marL="342900" lvl="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No Hypochlorite</a:t>
            </a:r>
          </a:p>
          <a:p>
            <a:pPr marL="342900" lvl="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No Sodium Bisulfite (SBS). 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220F"/>
                </a:solidFill>
                <a:latin typeface="Century Gothic" panose="020B0502020202020204" pitchFamily="34" charset="0"/>
              </a:rPr>
              <a:t>No need to add salt. </a:t>
            </a:r>
          </a:p>
          <a:p>
            <a:pPr marL="342900" lvl="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Reduction of brine makers </a:t>
            </a:r>
            <a:r>
              <a:rPr lang="en-US" sz="2400" b="1" dirty="0">
                <a:solidFill>
                  <a:srgbClr val="00220F"/>
                </a:solidFill>
                <a:latin typeface="Century Gothic" panose="020B0502020202020204" pitchFamily="34" charset="0"/>
              </a:rPr>
              <a:t>footprint </a:t>
            </a: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&amp; dry salt storage.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41" y="0"/>
            <a:ext cx="1475059" cy="4964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0" y="-12700"/>
            <a:ext cx="2498975" cy="68944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-699541" y="2668168"/>
            <a:ext cx="38980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Chemical 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&amp;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 Media Free </a:t>
            </a:r>
          </a:p>
          <a:p>
            <a:pPr algn="ctr"/>
            <a:r>
              <a:rPr lang="en-US" sz="2400" b="1" dirty="0" smtClean="0">
                <a:solidFill>
                  <a:srgbClr val="00220F"/>
                </a:solidFill>
              </a:rPr>
              <a:t>Pretreatment for RO Systems</a:t>
            </a:r>
            <a:endParaRPr lang="en-US" sz="2400" b="1" dirty="0">
              <a:solidFill>
                <a:srgbClr val="00220F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324" y="4439443"/>
            <a:ext cx="3760631" cy="26530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98975" cy="1462069"/>
          </a:xfrm>
          <a:prstGeom prst="rect">
            <a:avLst/>
          </a:prstGeom>
        </p:spPr>
      </p:pic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58854" y="5813259"/>
            <a:ext cx="2500144" cy="113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.</a:t>
            </a: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Phone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+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91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44 2278 1148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Email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u="sng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/>
                <a:hlinkClick r:id="rId5"/>
              </a:rPr>
              <a:t>elsrmktg</a:t>
            </a:r>
            <a:r>
              <a:rPr lang="en-US" sz="1200" u="sng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/>
                <a:hlinkClick r:id="rId5"/>
              </a:rPr>
              <a:t>@tiaano.com</a:t>
            </a:r>
            <a:endParaRPr lang="en-US" sz="1200" u="sng" dirty="0" smtClean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8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Web</a:t>
            </a:r>
            <a:r>
              <a:rPr lang="en-US" sz="108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  <a:hlinkClick r:id="rId6"/>
              </a:rPr>
              <a:t>www.scaleseparator.com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</a:t>
            </a:r>
            <a:endParaRPr lang="en-US" sz="1080" dirty="0">
              <a:effectLst/>
              <a:latin typeface="Century Gothic" panose="020B0502020202020204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41334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700657" y="472004"/>
            <a:ext cx="75159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Water Saving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11708" y="887502"/>
            <a:ext cx="86741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Softeners can waste 5-15% of product water </a:t>
            </a:r>
          </a:p>
          <a:p>
            <a:pPr marL="342900" lvl="0" indent="-342900" algn="just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Industrial RO pretreatment can drain 10-50% of product water, when use softeners as pretreatment equipment to RO.</a:t>
            </a:r>
          </a:p>
          <a:p>
            <a:pPr marL="342900" indent="-342900" algn="just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220F"/>
                </a:solidFill>
                <a:latin typeface="Century Gothic" panose="020B0502020202020204" pitchFamily="34" charset="0"/>
              </a:rPr>
              <a:t>ElSr-RO process doesn’t consume water!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41" y="0"/>
            <a:ext cx="1475059" cy="4964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0" y="-12700"/>
            <a:ext cx="2498975" cy="68944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-699541" y="2668168"/>
            <a:ext cx="38980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Chemical 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&amp;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 Media Free </a:t>
            </a:r>
          </a:p>
          <a:p>
            <a:pPr algn="ctr"/>
            <a:r>
              <a:rPr lang="en-US" sz="2400" b="1" dirty="0" smtClean="0">
                <a:solidFill>
                  <a:srgbClr val="00220F"/>
                </a:solidFill>
              </a:rPr>
              <a:t>Pretreatment for RO Systems</a:t>
            </a:r>
            <a:endParaRPr lang="en-US" sz="2400" b="1" dirty="0">
              <a:solidFill>
                <a:srgbClr val="00220F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324" y="4439443"/>
            <a:ext cx="3760631" cy="26530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98975" cy="1462069"/>
          </a:xfrm>
          <a:prstGeom prst="rect">
            <a:avLst/>
          </a:prstGeom>
        </p:spPr>
      </p:pic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58854" y="5813259"/>
            <a:ext cx="2500144" cy="113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.</a:t>
            </a: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Phone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+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91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44 2278 1148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Email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u="sng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/>
                <a:hlinkClick r:id="rId5"/>
              </a:rPr>
              <a:t>elsrmktg</a:t>
            </a:r>
            <a:r>
              <a:rPr lang="en-US" sz="1200" u="sng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/>
                <a:hlinkClick r:id="rId5"/>
              </a:rPr>
              <a:t>@tiaano.com</a:t>
            </a:r>
            <a:endParaRPr lang="en-US" sz="1200" u="sng" dirty="0" smtClean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8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Web</a:t>
            </a:r>
            <a:r>
              <a:rPr lang="en-US" sz="108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  <a:hlinkClick r:id="rId6"/>
              </a:rPr>
              <a:t>www.scaleseparator.com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</a:t>
            </a:r>
            <a:endParaRPr lang="en-US" sz="1080" dirty="0">
              <a:effectLst/>
              <a:latin typeface="Century Gothic" panose="020B0502020202020204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36606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661142" y="501627"/>
            <a:ext cx="8055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Yearly Savings Calculation, when use Tiaano ElSr-RO </a:t>
            </a:r>
            <a:br>
              <a:rPr lang="en-US" sz="24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sz="24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41" y="0"/>
            <a:ext cx="1475059" cy="4964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605" y="917125"/>
            <a:ext cx="9695395" cy="52950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-12700"/>
            <a:ext cx="2498975" cy="68944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-699541" y="2668168"/>
            <a:ext cx="38980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Chemical 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&amp;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 Media Free </a:t>
            </a:r>
          </a:p>
          <a:p>
            <a:pPr algn="ctr"/>
            <a:r>
              <a:rPr lang="en-US" sz="2400" b="1" dirty="0" smtClean="0">
                <a:solidFill>
                  <a:srgbClr val="00220F"/>
                </a:solidFill>
              </a:rPr>
              <a:t>Pretreatment for RO Systems</a:t>
            </a:r>
            <a:endParaRPr lang="en-US" sz="2400" b="1" dirty="0">
              <a:solidFill>
                <a:srgbClr val="00220F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324" y="4439443"/>
            <a:ext cx="3760631" cy="26530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98975" cy="1462069"/>
          </a:xfrm>
          <a:prstGeom prst="rect">
            <a:avLst/>
          </a:prstGeom>
        </p:spPr>
      </p:pic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58854" y="5813259"/>
            <a:ext cx="2500144" cy="113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.</a:t>
            </a: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Phone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+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91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44 2278 1148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Email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u="sng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/>
                <a:hlinkClick r:id="rId6"/>
              </a:rPr>
              <a:t>elsrmktg</a:t>
            </a:r>
            <a:r>
              <a:rPr lang="en-US" sz="1200" u="sng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/>
                <a:hlinkClick r:id="rId6"/>
              </a:rPr>
              <a:t>@tiaano.com</a:t>
            </a:r>
            <a:endParaRPr lang="en-US" sz="1200" u="sng" dirty="0" smtClean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8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Web</a:t>
            </a:r>
            <a:r>
              <a:rPr lang="en-US" sz="108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  <a:hlinkClick r:id="rId7"/>
              </a:rPr>
              <a:t>www.scaleseparator.com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</a:t>
            </a:r>
            <a:endParaRPr lang="en-US" sz="1080" dirty="0">
              <a:effectLst/>
              <a:latin typeface="Century Gothic" panose="020B0502020202020204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28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558998" y="421435"/>
            <a:ext cx="7879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Critical Problems in Bottling, Power &amp; Pharma Water:</a:t>
            </a:r>
            <a:endParaRPr lang="en-US" sz="24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82495" y="1294196"/>
            <a:ext cx="8951742" cy="2698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Scale precipitation in RO 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Chlorine / Sodium hypochlorite removal before RO 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Biological &amp; Algae growth</a:t>
            </a:r>
            <a:endParaRPr lang="en-US" sz="2400" b="1" dirty="0">
              <a:solidFill>
                <a:srgbClr val="00220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41" y="0"/>
            <a:ext cx="1475059" cy="49641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-12700"/>
            <a:ext cx="2498975" cy="68944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-699541" y="2668168"/>
            <a:ext cx="38980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Chemical 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&amp;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 Media Free </a:t>
            </a:r>
          </a:p>
          <a:p>
            <a:pPr algn="ctr"/>
            <a:r>
              <a:rPr lang="en-US" sz="2400" b="1" dirty="0" smtClean="0">
                <a:solidFill>
                  <a:srgbClr val="00220F"/>
                </a:solidFill>
              </a:rPr>
              <a:t>Pretreatment for RO Systems</a:t>
            </a:r>
            <a:endParaRPr lang="en-US" sz="2400" b="1" dirty="0">
              <a:solidFill>
                <a:srgbClr val="00220F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324" y="4439443"/>
            <a:ext cx="3760631" cy="26530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98975" cy="1462069"/>
          </a:xfrm>
          <a:prstGeom prst="rect">
            <a:avLst/>
          </a:prstGeom>
        </p:spPr>
      </p:pic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58854" y="5813259"/>
            <a:ext cx="2500144" cy="113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.</a:t>
            </a: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Phone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+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91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44 2278 1148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Email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u="sng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/>
                <a:hlinkClick r:id="rId5"/>
              </a:rPr>
              <a:t>elsrmktg</a:t>
            </a:r>
            <a:r>
              <a:rPr lang="en-US" sz="1200" u="sng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/>
                <a:hlinkClick r:id="rId5"/>
              </a:rPr>
              <a:t>@tiaano.com</a:t>
            </a:r>
            <a:endParaRPr lang="en-US" sz="1200" u="sng" dirty="0" smtClean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8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Web</a:t>
            </a:r>
            <a:r>
              <a:rPr lang="en-US" sz="108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  <a:hlinkClick r:id="rId6"/>
              </a:rPr>
              <a:t>www.scaleseparator.com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</a:t>
            </a:r>
            <a:endParaRPr lang="en-US" sz="1080" dirty="0">
              <a:effectLst/>
              <a:latin typeface="Century Gothic" panose="020B0502020202020204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3357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700657" y="431800"/>
            <a:ext cx="84335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Life Cycle Savings Calculation, </a:t>
            </a:r>
          </a:p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when </a:t>
            </a:r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use Tiaano ElSr-RO </a:t>
            </a:r>
            <a:r>
              <a:rPr lang="en-US" sz="24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/>
            </a:r>
            <a:br>
              <a:rPr lang="en-US" sz="24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sz="24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41" y="0"/>
            <a:ext cx="1475059" cy="4964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552" y="1326524"/>
            <a:ext cx="9680448" cy="553147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-12700"/>
            <a:ext cx="2498975" cy="68944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-699541" y="2668168"/>
            <a:ext cx="38980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Chemical 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&amp;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 Media Free </a:t>
            </a:r>
          </a:p>
          <a:p>
            <a:pPr algn="ctr"/>
            <a:r>
              <a:rPr lang="en-US" sz="2400" b="1" dirty="0" smtClean="0">
                <a:solidFill>
                  <a:srgbClr val="00220F"/>
                </a:solidFill>
              </a:rPr>
              <a:t>Pretreatment for RO Systems</a:t>
            </a:r>
            <a:endParaRPr lang="en-US" sz="2400" b="1" dirty="0">
              <a:solidFill>
                <a:srgbClr val="00220F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324" y="4439443"/>
            <a:ext cx="3760631" cy="26530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98975" cy="1462069"/>
          </a:xfrm>
          <a:prstGeom prst="rect">
            <a:avLst/>
          </a:prstGeom>
        </p:spPr>
      </p:pic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58854" y="5813259"/>
            <a:ext cx="2500144" cy="113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.</a:t>
            </a: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Phone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+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91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44 2278 1148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Email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u="sng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/>
                <a:hlinkClick r:id="rId6"/>
              </a:rPr>
              <a:t>elsrmktg</a:t>
            </a:r>
            <a:r>
              <a:rPr lang="en-US" sz="1200" u="sng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/>
                <a:hlinkClick r:id="rId6"/>
              </a:rPr>
              <a:t>@tiaano.com</a:t>
            </a:r>
            <a:endParaRPr lang="en-US" sz="1200" u="sng" dirty="0" smtClean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8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Web</a:t>
            </a:r>
            <a:r>
              <a:rPr lang="en-US" sz="108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  <a:hlinkClick r:id="rId7"/>
              </a:rPr>
              <a:t>www.scaleseparator.com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</a:t>
            </a:r>
            <a:endParaRPr lang="en-US" sz="1080" dirty="0">
              <a:effectLst/>
              <a:latin typeface="Century Gothic" panose="020B0502020202020204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09918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74" y="0"/>
            <a:ext cx="1360868" cy="4720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1365161" y="215444"/>
            <a:ext cx="9440213" cy="218002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545465" y="292100"/>
            <a:ext cx="9053847" cy="196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002060"/>
                </a:solidFill>
                <a:effectLst/>
                <a:latin typeface="Arial"/>
                <a:ea typeface="Times New Roman"/>
              </a:rPr>
              <a:t>Admin &amp; Manufacturing: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Ti </a:t>
            </a:r>
            <a:r>
              <a:rPr lang="en-US" sz="24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Anode Fabricators Pvt. 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Ltd.</a:t>
            </a:r>
            <a:endParaRPr lang="en-US" sz="2400" dirty="0">
              <a:effectLst/>
              <a:latin typeface="Century Gothic" panose="020B0502020202020204" pitchFamily="34" charset="0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 </a:t>
            </a:r>
            <a:endParaRPr lang="en-US" sz="1200" dirty="0">
              <a:effectLst/>
              <a:latin typeface="Century Gothic" panose="020B0502020202020204" pitchFamily="34" charset="0"/>
              <a:ea typeface="Times New Roman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#48, Noothanchary, Madambakkam, Chennai- 600126, India.</a:t>
            </a:r>
            <a:endParaRPr lang="en-US" sz="1600" dirty="0">
              <a:effectLst/>
              <a:latin typeface="Century Gothic" panose="020B0502020202020204" pitchFamily="34" charset="0"/>
              <a:ea typeface="Times New Roman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Phone: +91 94445 69900, +91 44 2278 1148, Fax: 2278 1362 </a:t>
            </a:r>
            <a:endParaRPr lang="en-US" sz="1600" dirty="0">
              <a:effectLst/>
              <a:latin typeface="Century Gothic" panose="020B0502020202020204" pitchFamily="34" charset="0"/>
              <a:ea typeface="Times New Roman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Email: </a:t>
            </a:r>
            <a:r>
              <a:rPr lang="en-US" sz="1600" u="sng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/>
              </a:rPr>
              <a:t>elsrmktg</a:t>
            </a:r>
            <a:r>
              <a:rPr lang="en-US" sz="1600" u="sng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/>
                <a:hlinkClick r:id="rId4"/>
              </a:rPr>
              <a:t>@tiaano.com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/>
              </a:rPr>
              <a:t>, </a:t>
            </a: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/>
                <a:hlinkClick r:id="rId5"/>
              </a:rPr>
              <a:t>tianode@gmail.com</a:t>
            </a:r>
            <a:r>
              <a:rPr lang="en-US" sz="16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,  Web: </a:t>
            </a:r>
            <a:r>
              <a:rPr lang="en-US" sz="16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  <a:hlinkClick r:id="rId6"/>
              </a:rPr>
              <a:t>www.scaleseparator.com</a:t>
            </a:r>
            <a:r>
              <a:rPr lang="en-US" sz="16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</a:t>
            </a:r>
            <a:endParaRPr lang="en-US" sz="1600" dirty="0">
              <a:effectLst/>
              <a:latin typeface="Century Gothic" panose="020B0502020202020204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15709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615420" y="428422"/>
            <a:ext cx="7879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Critical Problems in Bottling, Power &amp; Pharma Water: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78965" y="803035"/>
            <a:ext cx="89517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Softeners: 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entury Gothic" panose="020B0502020202020204" pitchFamily="34" charset="0"/>
              </a:rPr>
              <a:t>Hard to sanitize  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entury Gothic" panose="020B0502020202020204" pitchFamily="34" charset="0"/>
              </a:rPr>
              <a:t>Constant salt addition  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entury Gothic" panose="020B0502020202020204" pitchFamily="34" charset="0"/>
              </a:rPr>
              <a:t>Collects contamination 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entury Gothic" panose="020B0502020202020204" pitchFamily="34" charset="0"/>
              </a:rPr>
              <a:t>High water consumption 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entury Gothic" panose="020B0502020202020204" pitchFamily="34" charset="0"/>
              </a:rPr>
              <a:t>Resin attacked by chlorine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entury Gothic" panose="020B0502020202020204" pitchFamily="34" charset="0"/>
              </a:rPr>
              <a:t>Disposal for the spent softener regenerate</a:t>
            </a:r>
            <a:endParaRPr lang="en-US" sz="2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41" y="0"/>
            <a:ext cx="1475059" cy="49641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-12700"/>
            <a:ext cx="2498975" cy="68944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-699541" y="2668168"/>
            <a:ext cx="38980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Chemical 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&amp;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 Media Free </a:t>
            </a:r>
          </a:p>
          <a:p>
            <a:pPr algn="ctr"/>
            <a:r>
              <a:rPr lang="en-US" sz="2400" b="1" dirty="0" smtClean="0">
                <a:solidFill>
                  <a:srgbClr val="00220F"/>
                </a:solidFill>
              </a:rPr>
              <a:t>Pretreatment for RO Systems</a:t>
            </a:r>
            <a:endParaRPr lang="en-US" sz="2400" b="1" dirty="0">
              <a:solidFill>
                <a:srgbClr val="00220F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324" y="4439443"/>
            <a:ext cx="3760631" cy="26530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98975" cy="1462069"/>
          </a:xfrm>
          <a:prstGeom prst="rect">
            <a:avLst/>
          </a:prstGeom>
        </p:spPr>
      </p:pic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58854" y="5813259"/>
            <a:ext cx="2500144" cy="113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.</a:t>
            </a: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Phone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+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91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44 2278 1148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Email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u="sng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/>
                <a:hlinkClick r:id="rId5"/>
              </a:rPr>
              <a:t>elsrmktg</a:t>
            </a:r>
            <a:r>
              <a:rPr lang="en-US" sz="1200" u="sng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/>
                <a:hlinkClick r:id="rId5"/>
              </a:rPr>
              <a:t>@tiaano.com</a:t>
            </a:r>
            <a:endParaRPr lang="en-US" sz="1200" u="sng" dirty="0" smtClean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8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Web</a:t>
            </a:r>
            <a:r>
              <a:rPr lang="en-US" sz="108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  <a:hlinkClick r:id="rId6"/>
              </a:rPr>
              <a:t>www.scaleseparator.com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</a:t>
            </a:r>
            <a:endParaRPr lang="en-US" sz="1080" dirty="0">
              <a:effectLst/>
              <a:latin typeface="Century Gothic" panose="020B0502020202020204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66617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616015" y="406687"/>
            <a:ext cx="7879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Critical Problems in Bottling, Power &amp; Pharma Water: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38988" y="731034"/>
            <a:ext cx="895174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Antiscalant: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Contamination of Antiscalant is common 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Hard to control, susceptible to feed fluctuations  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Proof needed of no presence in permeate 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Possible problems of concentrate disposal 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When dosing interrupted, system fails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20F"/>
                </a:solidFill>
                <a:latin typeface="Century Gothic" panose="020B0502020202020204" pitchFamily="34" charset="0"/>
              </a:rPr>
              <a:t>System typically cleaned </a:t>
            </a: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frequently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Maintaining stock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41" y="0"/>
            <a:ext cx="1475059" cy="49641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-12700"/>
            <a:ext cx="2498975" cy="68944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-699541" y="2668168"/>
            <a:ext cx="38980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Chemical 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&amp;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 Media Free </a:t>
            </a:r>
          </a:p>
          <a:p>
            <a:pPr algn="ctr"/>
            <a:r>
              <a:rPr lang="en-US" sz="2400" b="1" dirty="0" smtClean="0">
                <a:solidFill>
                  <a:srgbClr val="00220F"/>
                </a:solidFill>
              </a:rPr>
              <a:t>Pretreatment for RO Systems</a:t>
            </a:r>
            <a:endParaRPr lang="en-US" sz="2400" b="1" dirty="0">
              <a:solidFill>
                <a:srgbClr val="00220F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324" y="4439443"/>
            <a:ext cx="3760631" cy="26530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98975" cy="1462069"/>
          </a:xfrm>
          <a:prstGeom prst="rect">
            <a:avLst/>
          </a:prstGeom>
        </p:spPr>
      </p:pic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58854" y="5813259"/>
            <a:ext cx="2500144" cy="113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.</a:t>
            </a: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Phone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+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91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44 2278 1148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Email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u="sng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/>
                <a:hlinkClick r:id="rId5"/>
              </a:rPr>
              <a:t>elsrmktg</a:t>
            </a:r>
            <a:r>
              <a:rPr lang="en-US" sz="1200" u="sng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/>
                <a:hlinkClick r:id="rId5"/>
              </a:rPr>
              <a:t>@tiaano.com</a:t>
            </a:r>
            <a:endParaRPr lang="en-US" sz="1200" u="sng" dirty="0" smtClean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8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Web</a:t>
            </a:r>
            <a:r>
              <a:rPr lang="en-US" sz="108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  <a:hlinkClick r:id="rId6"/>
              </a:rPr>
              <a:t>www.scaleseparator.com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</a:t>
            </a:r>
            <a:endParaRPr lang="en-US" sz="1080" dirty="0">
              <a:effectLst/>
              <a:latin typeface="Century Gothic" panose="020B0502020202020204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13150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661142" y="472004"/>
            <a:ext cx="7879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Critical Problems in Bottling, Power &amp; Pharma Water: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63177" y="1160492"/>
            <a:ext cx="89517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Active carbon filter (ACF) 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Closed cylinder with Activated Carbon media 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Generates carbon fines 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High and quick buildup of microorganisms 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Steaming or Hot Water Sanitization is must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41" y="0"/>
            <a:ext cx="1475059" cy="49641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-12700"/>
            <a:ext cx="2498975" cy="68944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-699541" y="2668168"/>
            <a:ext cx="38980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Chemical 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&amp;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 Media Free </a:t>
            </a:r>
          </a:p>
          <a:p>
            <a:pPr algn="ctr"/>
            <a:r>
              <a:rPr lang="en-US" sz="2400" b="1" dirty="0" smtClean="0">
                <a:solidFill>
                  <a:srgbClr val="00220F"/>
                </a:solidFill>
              </a:rPr>
              <a:t>Pretreatment for RO Systems</a:t>
            </a:r>
            <a:endParaRPr lang="en-US" sz="2400" b="1" dirty="0">
              <a:solidFill>
                <a:srgbClr val="00220F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324" y="4439443"/>
            <a:ext cx="3760631" cy="26530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98975" cy="1462069"/>
          </a:xfrm>
          <a:prstGeom prst="rect">
            <a:avLst/>
          </a:prstGeom>
        </p:spPr>
      </p:pic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58854" y="5813259"/>
            <a:ext cx="2500144" cy="113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.</a:t>
            </a: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Phone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+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91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44 2278 1148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Email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u="sng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/>
                <a:hlinkClick r:id="rId5"/>
              </a:rPr>
              <a:t>elsrmktg</a:t>
            </a:r>
            <a:r>
              <a:rPr lang="en-US" sz="1200" u="sng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/>
                <a:hlinkClick r:id="rId5"/>
              </a:rPr>
              <a:t>@tiaano.com</a:t>
            </a:r>
            <a:endParaRPr lang="en-US" sz="1200" u="sng" dirty="0" smtClean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8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Web</a:t>
            </a:r>
            <a:r>
              <a:rPr lang="en-US" sz="108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  <a:hlinkClick r:id="rId6"/>
              </a:rPr>
              <a:t>www.scaleseparator.com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</a:t>
            </a:r>
            <a:endParaRPr lang="en-US" sz="1080" dirty="0">
              <a:effectLst/>
              <a:latin typeface="Century Gothic" panose="020B0502020202020204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27600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744406" y="496414"/>
            <a:ext cx="7879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Critical Problems in Bottling, Power &amp; Pharma Water: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83900" y="1172076"/>
            <a:ext cx="895174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Sodium Bi Sulfate (SBS) Injection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Problematic instrumentation (ORP)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Low reliability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High maintenance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Tendency to over dose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Fouls the RO membranes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High water waste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SBS Contamination common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41" y="0"/>
            <a:ext cx="1475059" cy="49641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-12700"/>
            <a:ext cx="2498975" cy="68944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-699541" y="2668168"/>
            <a:ext cx="38980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Chemical 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&amp;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 Media Free </a:t>
            </a:r>
          </a:p>
          <a:p>
            <a:pPr algn="ctr"/>
            <a:r>
              <a:rPr lang="en-US" sz="2400" b="1" dirty="0" smtClean="0">
                <a:solidFill>
                  <a:srgbClr val="00220F"/>
                </a:solidFill>
              </a:rPr>
              <a:t>Pretreatment for RO Systems</a:t>
            </a:r>
            <a:endParaRPr lang="en-US" sz="2400" b="1" dirty="0">
              <a:solidFill>
                <a:srgbClr val="00220F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324" y="4439443"/>
            <a:ext cx="3760631" cy="26530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98975" cy="1462069"/>
          </a:xfrm>
          <a:prstGeom prst="rect">
            <a:avLst/>
          </a:prstGeom>
        </p:spPr>
      </p:pic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58854" y="5813259"/>
            <a:ext cx="2500144" cy="113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.</a:t>
            </a: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Phone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+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91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44 2278 1148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Email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u="sng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/>
                <a:hlinkClick r:id="rId5"/>
              </a:rPr>
              <a:t>elsrmktg</a:t>
            </a:r>
            <a:r>
              <a:rPr lang="en-US" sz="1200" u="sng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/>
                <a:hlinkClick r:id="rId5"/>
              </a:rPr>
              <a:t>@tiaano.com</a:t>
            </a:r>
            <a:endParaRPr lang="en-US" sz="1200" u="sng" dirty="0" smtClean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8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Web</a:t>
            </a:r>
            <a:r>
              <a:rPr lang="en-US" sz="108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  <a:hlinkClick r:id="rId6"/>
              </a:rPr>
              <a:t>www.scaleseparator.com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</a:t>
            </a:r>
            <a:endParaRPr lang="en-US" sz="1080" dirty="0">
              <a:effectLst/>
              <a:latin typeface="Century Gothic" panose="020B0502020202020204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46908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744406" y="472004"/>
            <a:ext cx="79725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Critical Problems in Bottling, Power &amp; Pharma Water: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63177" y="1160492"/>
            <a:ext cx="89517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Chemical Sanitization for equipment </a:t>
            </a:r>
          </a:p>
          <a:p>
            <a:pPr marL="800100" lvl="1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Dangerous chemical handling </a:t>
            </a:r>
          </a:p>
          <a:p>
            <a:pPr marL="800100" lvl="1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Post sanitization, validation needed </a:t>
            </a:r>
          </a:p>
          <a:p>
            <a:pPr marL="800100" lvl="1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High manpower involved </a:t>
            </a:r>
          </a:p>
          <a:p>
            <a:pPr marL="800100" lvl="1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Uncertain and  unreliable results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41" y="0"/>
            <a:ext cx="1475059" cy="49641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-12700"/>
            <a:ext cx="2498975" cy="68944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-699541" y="2668168"/>
            <a:ext cx="38980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Chemical 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&amp;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 Media Free </a:t>
            </a:r>
          </a:p>
          <a:p>
            <a:pPr algn="ctr"/>
            <a:r>
              <a:rPr lang="en-US" sz="2400" b="1" dirty="0" smtClean="0">
                <a:solidFill>
                  <a:srgbClr val="00220F"/>
                </a:solidFill>
              </a:rPr>
              <a:t>Pretreatment for RO Systems</a:t>
            </a:r>
            <a:endParaRPr lang="en-US" sz="2400" b="1" dirty="0">
              <a:solidFill>
                <a:srgbClr val="00220F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324" y="4439443"/>
            <a:ext cx="3760631" cy="26530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98975" cy="1462069"/>
          </a:xfrm>
          <a:prstGeom prst="rect">
            <a:avLst/>
          </a:prstGeom>
        </p:spPr>
      </p:pic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58854" y="5813259"/>
            <a:ext cx="2500144" cy="113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.</a:t>
            </a: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Phone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+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91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44 2278 1148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Email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u="sng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/>
                <a:hlinkClick r:id="rId5"/>
              </a:rPr>
              <a:t>elsrmktg</a:t>
            </a:r>
            <a:r>
              <a:rPr lang="en-US" sz="1200" u="sng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/>
                <a:hlinkClick r:id="rId5"/>
              </a:rPr>
              <a:t>@tiaano.com</a:t>
            </a:r>
            <a:endParaRPr lang="en-US" sz="1200" u="sng" dirty="0" smtClean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8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Web</a:t>
            </a:r>
            <a:r>
              <a:rPr lang="en-US" sz="108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  <a:hlinkClick r:id="rId6"/>
              </a:rPr>
              <a:t>www.scaleseparator.com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</a:t>
            </a:r>
            <a:endParaRPr lang="en-US" sz="1080" dirty="0">
              <a:effectLst/>
              <a:latin typeface="Century Gothic" panose="020B0502020202020204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06196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661142" y="472004"/>
            <a:ext cx="81824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Our Solution; ElSr-RO Chemical &amp; Media free System</a:t>
            </a:r>
            <a:r>
              <a:rPr lang="en-US" sz="24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88577" y="1403998"/>
            <a:ext cx="89517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Removal of scales by Electrolytic Scale Remover (ElSr) </a:t>
            </a:r>
          </a:p>
          <a:p>
            <a:pPr marL="342900" lvl="0" indent="-342900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Removal of available chlorine by UV radiation(UVDC)</a:t>
            </a:r>
          </a:p>
          <a:p>
            <a:pPr marL="342900" lvl="0" indent="-342900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00220F"/>
                </a:solidFill>
                <a:latin typeface="Century Gothic" panose="020B0502020202020204" pitchFamily="34" charset="0"/>
              </a:rPr>
              <a:t>Continuous bio burden reduction.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41" y="0"/>
            <a:ext cx="1475059" cy="49641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0" y="-12700"/>
            <a:ext cx="2498975" cy="68944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-699541" y="2668168"/>
            <a:ext cx="38980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Chemical 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&amp;</a:t>
            </a:r>
          </a:p>
          <a:p>
            <a:pPr algn="ctr"/>
            <a:r>
              <a:rPr lang="en-US" sz="3200" b="1" dirty="0" smtClean="0">
                <a:solidFill>
                  <a:srgbClr val="00220F"/>
                </a:solidFill>
              </a:rPr>
              <a:t> Media Free </a:t>
            </a:r>
          </a:p>
          <a:p>
            <a:pPr algn="ctr"/>
            <a:r>
              <a:rPr lang="en-US" sz="2400" b="1" dirty="0" smtClean="0">
                <a:solidFill>
                  <a:srgbClr val="00220F"/>
                </a:solidFill>
              </a:rPr>
              <a:t>Pretreatment for RO Systems</a:t>
            </a:r>
            <a:endParaRPr lang="en-US" sz="2400" b="1" dirty="0">
              <a:solidFill>
                <a:srgbClr val="00220F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324" y="4439443"/>
            <a:ext cx="3760631" cy="265304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98975" cy="1462069"/>
          </a:xfrm>
          <a:prstGeom prst="rect">
            <a:avLst/>
          </a:prstGeom>
        </p:spPr>
      </p:pic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58854" y="5813259"/>
            <a:ext cx="2500144" cy="113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.</a:t>
            </a: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Phone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+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91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44 2278 1148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Email</a:t>
            </a:r>
            <a:r>
              <a:rPr lang="en-US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200" u="sng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imes New Roman"/>
                <a:hlinkClick r:id="rId5"/>
              </a:rPr>
              <a:t>elsrmktg</a:t>
            </a:r>
            <a:r>
              <a:rPr lang="en-US" sz="1200" u="sng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/>
                <a:hlinkClick r:id="rId5"/>
              </a:rPr>
              <a:t>@tiaano.com</a:t>
            </a:r>
            <a:endParaRPr lang="en-US" sz="1200" u="sng" dirty="0" smtClean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80" b="1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Web</a:t>
            </a:r>
            <a:r>
              <a:rPr lang="en-US" sz="108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: 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  <a:hlinkClick r:id="rId6"/>
              </a:rPr>
              <a:t>www.scaleseparator.com</a:t>
            </a:r>
            <a:r>
              <a:rPr lang="en-US" sz="108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/>
              </a:rPr>
              <a:t> </a:t>
            </a:r>
            <a:endParaRPr lang="en-US" sz="1080" dirty="0">
              <a:effectLst/>
              <a:latin typeface="Century Gothic" panose="020B0502020202020204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12975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1522</Words>
  <Application>Microsoft Office PowerPoint</Application>
  <PresentationFormat>Widescreen</PresentationFormat>
  <Paragraphs>964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Century Gothic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Abilash- Tiaano</dc:creator>
  <cp:lastModifiedBy>Abilash- Tiaano</cp:lastModifiedBy>
  <cp:revision>80</cp:revision>
  <cp:lastPrinted>2017-10-28T13:19:08Z</cp:lastPrinted>
  <dcterms:created xsi:type="dcterms:W3CDTF">2017-10-16T06:07:02Z</dcterms:created>
  <dcterms:modified xsi:type="dcterms:W3CDTF">2017-10-29T13:04:22Z</dcterms:modified>
</cp:coreProperties>
</file>